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3" r:id="rId2"/>
    <p:sldId id="289" r:id="rId3"/>
    <p:sldId id="256" r:id="rId4"/>
    <p:sldId id="292" r:id="rId5"/>
    <p:sldId id="291" r:id="rId6"/>
    <p:sldId id="258" r:id="rId7"/>
    <p:sldId id="269" r:id="rId8"/>
    <p:sldId id="270" r:id="rId9"/>
    <p:sldId id="294" r:id="rId10"/>
    <p:sldId id="281" r:id="rId11"/>
    <p:sldId id="296" r:id="rId12"/>
    <p:sldId id="300" r:id="rId13"/>
    <p:sldId id="299" r:id="rId14"/>
    <p:sldId id="282" r:id="rId15"/>
    <p:sldId id="295" r:id="rId16"/>
    <p:sldId id="262" r:id="rId17"/>
    <p:sldId id="301" r:id="rId18"/>
    <p:sldId id="283" r:id="rId19"/>
    <p:sldId id="290" r:id="rId20"/>
    <p:sldId id="298" r:id="rId21"/>
    <p:sldId id="284" r:id="rId22"/>
    <p:sldId id="285" r:id="rId23"/>
    <p:sldId id="297" r:id="rId24"/>
    <p:sldId id="272" r:id="rId25"/>
    <p:sldId id="271" r:id="rId26"/>
    <p:sldId id="273" r:id="rId27"/>
    <p:sldId id="274" r:id="rId28"/>
    <p:sldId id="275" r:id="rId29"/>
    <p:sldId id="276" r:id="rId30"/>
    <p:sldId id="277" r:id="rId31"/>
    <p:sldId id="278" r:id="rId32"/>
    <p:sldId id="288" r:id="rId33"/>
    <p:sldId id="279" r:id="rId34"/>
    <p:sldId id="260" r:id="rId35"/>
    <p:sldId id="261" r:id="rId36"/>
    <p:sldId id="280" r:id="rId37"/>
    <p:sldId id="287" r:id="rId38"/>
    <p:sldId id="28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101" d="100"/>
          <a:sy n="101" d="100"/>
        </p:scale>
        <p:origin x="126"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D86FC21-E6A6-4D13-9897-3C78EC9C195E}" type="datetimeFigureOut">
              <a:rPr lang="en-US" smtClean="0"/>
              <a:t>4/2/2019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CD41CDE-3E01-4189-81D6-DFAFE9548A8A}"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6FC21-E6A6-4D13-9897-3C78EC9C195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41CDE-3E01-4189-81D6-DFAFE9548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6FC21-E6A6-4D13-9897-3C78EC9C195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CD41CDE-3E01-4189-81D6-DFAFE9548A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6FC21-E6A6-4D13-9897-3C78EC9C195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41CDE-3E01-4189-81D6-DFAFE9548A8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D86FC21-E6A6-4D13-9897-3C78EC9C195E}" type="datetimeFigureOut">
              <a:rPr lang="en-US" smtClean="0"/>
              <a:t>4/2/2019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CD41CDE-3E01-4189-81D6-DFAFE9548A8A}"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86FC21-E6A6-4D13-9897-3C78EC9C195E}"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41CDE-3E01-4189-81D6-DFAFE9548A8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86FC21-E6A6-4D13-9897-3C78EC9C195E}"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41CDE-3E01-4189-81D6-DFAFE9548A8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86FC21-E6A6-4D13-9897-3C78EC9C195E}"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41CDE-3E01-4189-81D6-DFAFE9548A8A}"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D86FC21-E6A6-4D13-9897-3C78EC9C195E}"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41CDE-3E01-4189-81D6-DFAFE9548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6FC21-E6A6-4D13-9897-3C78EC9C195E}"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CD41CDE-3E01-4189-81D6-DFAFE9548A8A}"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6FC21-E6A6-4D13-9897-3C78EC9C195E}"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41CDE-3E01-4189-81D6-DFAFE9548A8A}"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D86FC21-E6A6-4D13-9897-3C78EC9C195E}" type="datetimeFigureOut">
              <a:rPr lang="en-US" smtClean="0"/>
              <a:t>4/2/2019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CD41CDE-3E01-4189-81D6-DFAFE9548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pload.wikimedia.org/wikipedia/commons/e/ea/Salamis.pn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commons/7/7b/Athen_Dionysos-Theater.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jooYyqzvfSAhXk24MKHbr_A_AQjRwIBw&amp;url=https://thecinematicexperiance.wordpress.com/2016/08/15/reflection-20-300-a-spartan-movie/&amp;psig=AFQjCNEfZp7MQAY7VLg_ZWuhHz7DDMrt2Q&amp;ust=1490735577716437"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0ahUKEwi--LaazffSAhVk0YMKHQrsBikQjRwIBw&amp;url=https://pdjeliclark.wordpress.com/2012/07/11/300-spartans-1-million-persians-and-the-altering-of-history/&amp;psig=AFQjCNEfZp7MQAY7VLg_ZWuhHz7DDMrt2Q&amp;ust=1490735577716437" TargetMode="External"/><Relationship Id="rId5" Type="http://schemas.openxmlformats.org/officeDocument/2006/relationships/image" Target="../media/image6.jpeg"/><Relationship Id="rId4" Type="http://schemas.openxmlformats.org/officeDocument/2006/relationships/hyperlink" Target="http://www.google.com/url?sa=i&amp;rct=j&amp;q=&amp;esrc=s&amp;source=images&amp;cd=&amp;cad=rja&amp;uact=8&amp;ved=0ahUKEwjB4taBzffSAhWk7YMKHaIIAicQjRwIBw&amp;url=http://www.payvand.com/news/07/mar/1246.html&amp;psig=AFQjCNEfZp7MQAY7VLg_ZWuhHz7DDMrt2Q&amp;ust=149073557771643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651597"/>
            <a:ext cx="4572000" cy="4517135"/>
          </a:xfrm>
        </p:spPr>
      </p:pic>
      <p:sp>
        <p:nvSpPr>
          <p:cNvPr id="3" name="Title 2"/>
          <p:cNvSpPr>
            <a:spLocks noGrp="1"/>
          </p:cNvSpPr>
          <p:nvPr>
            <p:ph type="title"/>
          </p:nvPr>
        </p:nvSpPr>
        <p:spPr/>
        <p:txBody>
          <a:bodyPr/>
          <a:lstStyle/>
          <a:p>
            <a:r>
              <a:rPr lang="en-US" dirty="0" smtClean="0"/>
              <a:t>Greco-Persian Wars</a:t>
            </a:r>
            <a:endParaRPr lang="en-US" dirty="0"/>
          </a:p>
        </p:txBody>
      </p:sp>
    </p:spTree>
    <p:extLst>
      <p:ext uri="{BB962C8B-B14F-4D97-AF65-F5344CB8AC3E}">
        <p14:creationId xmlns:p14="http://schemas.microsoft.com/office/powerpoint/2010/main" val="354458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47800"/>
            <a:ext cx="7179914" cy="4524315"/>
          </a:xfrm>
          <a:prstGeom prst="rect">
            <a:avLst/>
          </a:prstGeom>
          <a:noFill/>
        </p:spPr>
        <p:txBody>
          <a:bodyPr wrap="none" rtlCol="0">
            <a:spAutoFit/>
          </a:bodyPr>
          <a:lstStyle/>
          <a:p>
            <a:r>
              <a:rPr lang="en-US" sz="3200" dirty="0" smtClean="0"/>
              <a:t>What led the once nomadic Persians to </a:t>
            </a:r>
          </a:p>
          <a:p>
            <a:r>
              <a:rPr lang="en-US" sz="3200" dirty="0" smtClean="0"/>
              <a:t>eventually settle permanently in Iran?</a:t>
            </a:r>
          </a:p>
          <a:p>
            <a:endParaRPr lang="en-US" sz="3200" dirty="0" smtClean="0"/>
          </a:p>
          <a:p>
            <a:endParaRPr lang="en-US" sz="3200" dirty="0"/>
          </a:p>
          <a:p>
            <a:r>
              <a:rPr lang="en-US" sz="3200" dirty="0" smtClean="0"/>
              <a:t>What made Cyrus a good ruler?</a:t>
            </a:r>
          </a:p>
          <a:p>
            <a:endParaRPr lang="en-US" sz="3200" dirty="0" smtClean="0"/>
          </a:p>
          <a:p>
            <a:endParaRPr lang="en-US" sz="3200" dirty="0"/>
          </a:p>
          <a:p>
            <a:r>
              <a:rPr lang="en-US" sz="3200" dirty="0" smtClean="0"/>
              <a:t>Ultimately, how did the Persian Empire </a:t>
            </a:r>
          </a:p>
          <a:p>
            <a:r>
              <a:rPr lang="en-US" sz="3200" dirty="0" smtClean="0"/>
              <a:t>come to an end?</a:t>
            </a:r>
            <a:endParaRPr lang="en-US" sz="3200" dirty="0"/>
          </a:p>
        </p:txBody>
      </p:sp>
    </p:spTree>
    <p:extLst>
      <p:ext uri="{BB962C8B-B14F-4D97-AF65-F5344CB8AC3E}">
        <p14:creationId xmlns:p14="http://schemas.microsoft.com/office/powerpoint/2010/main" val="2645615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4" name="TextBox 3"/>
          <p:cNvSpPr txBox="1"/>
          <p:nvPr/>
        </p:nvSpPr>
        <p:spPr>
          <a:xfrm>
            <a:off x="533400" y="5181600"/>
            <a:ext cx="5791200" cy="1077218"/>
          </a:xfrm>
          <a:prstGeom prst="rect">
            <a:avLst/>
          </a:prstGeom>
          <a:noFill/>
        </p:spPr>
        <p:txBody>
          <a:bodyPr wrap="square" rtlCol="0">
            <a:spAutoFit/>
          </a:bodyPr>
          <a:lstStyle/>
          <a:p>
            <a:r>
              <a:rPr lang="en-US" sz="3200" dirty="0" smtClean="0"/>
              <a:t>Why would an empire like Persia want to conquer Greece?</a:t>
            </a:r>
            <a:endParaRPr lang="en-US" sz="3200" dirty="0"/>
          </a:p>
        </p:txBody>
      </p:sp>
    </p:spTree>
    <p:extLst>
      <p:ext uri="{BB962C8B-B14F-4D97-AF65-F5344CB8AC3E}">
        <p14:creationId xmlns:p14="http://schemas.microsoft.com/office/powerpoint/2010/main" val="227550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Bias</a:t>
            </a:r>
            <a:endParaRPr lang="en-US" dirty="0"/>
          </a:p>
        </p:txBody>
      </p:sp>
      <p:sp>
        <p:nvSpPr>
          <p:cNvPr id="7" name="TextBox 6"/>
          <p:cNvSpPr txBox="1"/>
          <p:nvPr/>
        </p:nvSpPr>
        <p:spPr>
          <a:xfrm>
            <a:off x="1066800" y="2743200"/>
            <a:ext cx="7660559" cy="2308324"/>
          </a:xfrm>
          <a:prstGeom prst="rect">
            <a:avLst/>
          </a:prstGeom>
          <a:noFill/>
        </p:spPr>
        <p:txBody>
          <a:bodyPr wrap="none" rtlCol="0">
            <a:spAutoFit/>
          </a:bodyPr>
          <a:lstStyle/>
          <a:p>
            <a:r>
              <a:rPr lang="en-US" sz="3600" dirty="0" smtClean="0"/>
              <a:t>As we read p. 271 together, </a:t>
            </a:r>
          </a:p>
          <a:p>
            <a:r>
              <a:rPr lang="en-US" sz="3600" dirty="0" smtClean="0"/>
              <a:t>jot down in your notebook at least </a:t>
            </a:r>
          </a:p>
          <a:p>
            <a:r>
              <a:rPr lang="en-US" sz="3600" u="sng" dirty="0" smtClean="0"/>
              <a:t>2</a:t>
            </a:r>
            <a:r>
              <a:rPr lang="en-US" sz="3600" dirty="0" smtClean="0"/>
              <a:t> examples of historical bias that you </a:t>
            </a:r>
          </a:p>
          <a:p>
            <a:r>
              <a:rPr lang="en-US" sz="3600" dirty="0" smtClean="0"/>
              <a:t>see in the reading. </a:t>
            </a:r>
          </a:p>
        </p:txBody>
      </p:sp>
    </p:spTree>
    <p:extLst>
      <p:ext uri="{BB962C8B-B14F-4D97-AF65-F5344CB8AC3E}">
        <p14:creationId xmlns:p14="http://schemas.microsoft.com/office/powerpoint/2010/main" val="1239212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hern\RM218\History Alive\Ancient World\Transparencies\Unit 5 Ancient Greece\28 Fighting the Persian Wars\Transparency 2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22579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21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120" y="0"/>
            <a:ext cx="4937760" cy="6858000"/>
          </a:xfrm>
          <a:prstGeom prst="rect">
            <a:avLst/>
          </a:prstGeom>
        </p:spPr>
      </p:pic>
    </p:spTree>
    <p:extLst>
      <p:ext uri="{BB962C8B-B14F-4D97-AF65-F5344CB8AC3E}">
        <p14:creationId xmlns:p14="http://schemas.microsoft.com/office/powerpoint/2010/main" val="2135322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0075"/>
            <a:ext cx="8686800" cy="5657850"/>
          </a:xfrm>
          <a:prstGeom prst="rect">
            <a:avLst/>
          </a:prstGeom>
        </p:spPr>
      </p:pic>
    </p:spTree>
    <p:extLst>
      <p:ext uri="{BB962C8B-B14F-4D97-AF65-F5344CB8AC3E}">
        <p14:creationId xmlns:p14="http://schemas.microsoft.com/office/powerpoint/2010/main" val="1312232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hern\RM218\History Alive\Ancient World\Transparencies\Unit 5 Ancient Greece\28 Fighting the Persian Wars\Transparency 2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22579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8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 y="500062"/>
            <a:ext cx="8572500" cy="5857875"/>
          </a:xfrm>
          <a:prstGeom prst="rect">
            <a:avLst/>
          </a:prstGeom>
        </p:spPr>
      </p:pic>
    </p:spTree>
    <p:extLst>
      <p:ext uri="{BB962C8B-B14F-4D97-AF65-F5344CB8AC3E}">
        <p14:creationId xmlns:p14="http://schemas.microsoft.com/office/powerpoint/2010/main" val="334997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047602" cy="6007608"/>
          </a:xfrm>
          <a:prstGeom prst="rect">
            <a:avLst/>
          </a:prstGeom>
        </p:spPr>
      </p:pic>
      <p:sp>
        <p:nvSpPr>
          <p:cNvPr id="3" name="TextBox 2"/>
          <p:cNvSpPr txBox="1"/>
          <p:nvPr/>
        </p:nvSpPr>
        <p:spPr>
          <a:xfrm>
            <a:off x="3962400" y="914400"/>
            <a:ext cx="3012363" cy="369332"/>
          </a:xfrm>
          <a:prstGeom prst="rect">
            <a:avLst/>
          </a:prstGeom>
          <a:noFill/>
        </p:spPr>
        <p:txBody>
          <a:bodyPr wrap="none" rtlCol="0">
            <a:spAutoFit/>
          </a:bodyPr>
          <a:lstStyle/>
          <a:p>
            <a:r>
              <a:rPr lang="en-US" dirty="0" smtClean="0"/>
              <a:t>Battle of Marathon- 490 BCE</a:t>
            </a:r>
            <a:endParaRPr lang="en-US" dirty="0"/>
          </a:p>
        </p:txBody>
      </p:sp>
    </p:spTree>
    <p:extLst>
      <p:ext uri="{BB962C8B-B14F-4D97-AF65-F5344CB8AC3E}">
        <p14:creationId xmlns:p14="http://schemas.microsoft.com/office/powerpoint/2010/main" val="3808240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3850"/>
            <a:ext cx="8229600" cy="6172200"/>
          </a:xfrm>
          <a:prstGeom prst="rect">
            <a:avLst/>
          </a:prstGeom>
        </p:spPr>
      </p:pic>
    </p:spTree>
    <p:extLst>
      <p:ext uri="{BB962C8B-B14F-4D97-AF65-F5344CB8AC3E}">
        <p14:creationId xmlns:p14="http://schemas.microsoft.com/office/powerpoint/2010/main" val="266626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496"/>
            <a:ext cx="9144000" cy="6467008"/>
          </a:xfrm>
          <a:prstGeom prst="rect">
            <a:avLst/>
          </a:prstGeom>
        </p:spPr>
      </p:pic>
      <p:sp>
        <p:nvSpPr>
          <p:cNvPr id="4" name="TextBox 3"/>
          <p:cNvSpPr txBox="1"/>
          <p:nvPr/>
        </p:nvSpPr>
        <p:spPr>
          <a:xfrm>
            <a:off x="533400" y="5181600"/>
            <a:ext cx="5791200" cy="1077218"/>
          </a:xfrm>
          <a:prstGeom prst="rect">
            <a:avLst/>
          </a:prstGeom>
          <a:noFill/>
        </p:spPr>
        <p:txBody>
          <a:bodyPr wrap="square" rtlCol="0">
            <a:spAutoFit/>
          </a:bodyPr>
          <a:lstStyle/>
          <a:p>
            <a:r>
              <a:rPr lang="en-US" sz="3200" dirty="0" smtClean="0"/>
              <a:t>Why would an empire like Persia want to conquer Greece?</a:t>
            </a:r>
            <a:endParaRPr lang="en-US" sz="3200" dirty="0"/>
          </a:p>
        </p:txBody>
      </p:sp>
    </p:spTree>
    <p:extLst>
      <p:ext uri="{BB962C8B-B14F-4D97-AF65-F5344CB8AC3E}">
        <p14:creationId xmlns:p14="http://schemas.microsoft.com/office/powerpoint/2010/main" val="1704966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hern\RM218\History Alive\Ancient World\Transparencies\Unit 5 Ancient Greece\28 Fighting the Persian Wars\Transparency 2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22579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53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6200"/>
            <a:ext cx="4454957" cy="6629400"/>
          </a:xfrm>
          <a:prstGeom prst="rect">
            <a:avLst/>
          </a:prstGeom>
        </p:spPr>
      </p:pic>
      <p:sp>
        <p:nvSpPr>
          <p:cNvPr id="4" name="TextBox 3"/>
          <p:cNvSpPr txBox="1"/>
          <p:nvPr/>
        </p:nvSpPr>
        <p:spPr>
          <a:xfrm>
            <a:off x="228600" y="533400"/>
            <a:ext cx="2403247" cy="1200329"/>
          </a:xfrm>
          <a:prstGeom prst="rect">
            <a:avLst/>
          </a:prstGeom>
          <a:noFill/>
        </p:spPr>
        <p:txBody>
          <a:bodyPr wrap="square" rtlCol="0">
            <a:spAutoFit/>
          </a:bodyPr>
          <a:lstStyle/>
          <a:p>
            <a:r>
              <a:rPr lang="en-US" sz="2400" dirty="0" smtClean="0"/>
              <a:t>Battle of </a:t>
            </a:r>
          </a:p>
          <a:p>
            <a:r>
              <a:rPr lang="en-US" sz="2400" dirty="0" smtClean="0"/>
              <a:t>Thermopylae- </a:t>
            </a:r>
          </a:p>
          <a:p>
            <a:r>
              <a:rPr lang="en-US" sz="2400" dirty="0" smtClean="0"/>
              <a:t>August 480 BCE</a:t>
            </a:r>
            <a:endParaRPr lang="en-US" sz="2400" dirty="0"/>
          </a:p>
        </p:txBody>
      </p:sp>
    </p:spTree>
    <p:extLst>
      <p:ext uri="{BB962C8B-B14F-4D97-AF65-F5344CB8AC3E}">
        <p14:creationId xmlns:p14="http://schemas.microsoft.com/office/powerpoint/2010/main" val="1521455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hern\RM218\History Alive\Ancient World\Transparencies\Unit 5 Ancient Greece\28 Fighting the Persian Wars\Transparency 2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22579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00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ncient.eu/img/r/p/750x750/1134.png?v=14856803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14375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346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livius.org/a/battlefields/salamis/salamis_map.gif"/>
          <p:cNvPicPr>
            <a:picLocks noChangeAspect="1" noChangeArrowheads="1"/>
          </p:cNvPicPr>
          <p:nvPr/>
        </p:nvPicPr>
        <p:blipFill>
          <a:blip r:embed="rId2" cstate="print"/>
          <a:srcRect/>
          <a:stretch>
            <a:fillRect/>
          </a:stretch>
        </p:blipFill>
        <p:spPr bwMode="auto">
          <a:xfrm>
            <a:off x="-15875" y="152400"/>
            <a:ext cx="9159875" cy="6194425"/>
          </a:xfrm>
          <a:prstGeom prst="rect">
            <a:avLst/>
          </a:prstGeom>
          <a:noFill/>
          <a:ln w="9525">
            <a:noFill/>
            <a:miter lim="800000"/>
            <a:headEnd/>
            <a:tailEnd/>
          </a:ln>
        </p:spPr>
      </p:pic>
    </p:spTree>
    <p:extLst>
      <p:ext uri="{BB962C8B-B14F-4D97-AF65-F5344CB8AC3E}">
        <p14:creationId xmlns:p14="http://schemas.microsoft.com/office/powerpoint/2010/main" val="110036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Salamis.png">
            <a:hlinkClick r:id="rId2"/>
          </p:cNvPr>
          <p:cNvPicPr>
            <a:picLocks noChangeAspect="1" noChangeArrowheads="1"/>
          </p:cNvPicPr>
          <p:nvPr/>
        </p:nvPicPr>
        <p:blipFill>
          <a:blip r:embed="rId3" cstate="print"/>
          <a:srcRect/>
          <a:stretch>
            <a:fillRect/>
          </a:stretch>
        </p:blipFill>
        <p:spPr bwMode="auto">
          <a:xfrm>
            <a:off x="-152400" y="381000"/>
            <a:ext cx="9177338" cy="6172200"/>
          </a:xfrm>
          <a:prstGeom prst="rect">
            <a:avLst/>
          </a:prstGeom>
          <a:noFill/>
          <a:ln w="9525">
            <a:noFill/>
            <a:miter lim="800000"/>
            <a:headEnd/>
            <a:tailEnd/>
          </a:ln>
        </p:spPr>
      </p:pic>
      <p:sp>
        <p:nvSpPr>
          <p:cNvPr id="2" name="Rectangle 1"/>
          <p:cNvSpPr/>
          <p:nvPr/>
        </p:nvSpPr>
        <p:spPr>
          <a:xfrm>
            <a:off x="381000" y="5791200"/>
            <a:ext cx="5142755" cy="430887"/>
          </a:xfrm>
          <a:prstGeom prst="rect">
            <a:avLst/>
          </a:prstGeom>
        </p:spPr>
        <p:txBody>
          <a:bodyPr wrap="none">
            <a:spAutoFit/>
          </a:bodyPr>
          <a:lstStyle/>
          <a:p>
            <a:r>
              <a:rPr lang="en-US" sz="2200" dirty="0" smtClean="0">
                <a:solidFill>
                  <a:srgbClr val="FFFF00"/>
                </a:solidFill>
              </a:rPr>
              <a:t>Battle of Salamis- September </a:t>
            </a:r>
            <a:r>
              <a:rPr lang="en-US" sz="2200" dirty="0">
                <a:solidFill>
                  <a:srgbClr val="FFFF00"/>
                </a:solidFill>
              </a:rPr>
              <a:t>480 BCE </a:t>
            </a:r>
          </a:p>
        </p:txBody>
      </p:sp>
    </p:spTree>
    <p:extLst>
      <p:ext uri="{BB962C8B-B14F-4D97-AF65-F5344CB8AC3E}">
        <p14:creationId xmlns:p14="http://schemas.microsoft.com/office/powerpoint/2010/main" val="1121836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Triremes</a:t>
            </a:r>
            <a:endParaRPr lang="en-US" dirty="0" smtClean="0"/>
          </a:p>
        </p:txBody>
      </p:sp>
      <p:sp>
        <p:nvSpPr>
          <p:cNvPr id="9219" name="Content Placeholder 2"/>
          <p:cNvSpPr>
            <a:spLocks noGrp="1"/>
          </p:cNvSpPr>
          <p:nvPr>
            <p:ph sz="quarter" idx="1"/>
          </p:nvPr>
        </p:nvSpPr>
        <p:spPr/>
        <p:txBody>
          <a:bodyPr/>
          <a:lstStyle/>
          <a:p>
            <a:r>
              <a:rPr lang="en-US" smtClean="0"/>
              <a:t>Boats of both Persians &amp; Greeks</a:t>
            </a:r>
          </a:p>
          <a:p>
            <a:r>
              <a:rPr lang="en-US" smtClean="0"/>
              <a:t>Strong bronze bows on sides of ships that were used as battering rams</a:t>
            </a:r>
          </a:p>
          <a:p>
            <a:r>
              <a:rPr lang="en-US" smtClean="0"/>
              <a:t>3 rows of oarsmen powered the Greek and Persian ships</a:t>
            </a:r>
          </a:p>
        </p:txBody>
      </p:sp>
    </p:spTree>
    <p:extLst>
      <p:ext uri="{BB962C8B-B14F-4D97-AF65-F5344CB8AC3E}">
        <p14:creationId xmlns:p14="http://schemas.microsoft.com/office/powerpoint/2010/main" val="2294162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uoregon.edu/~klio/im/gr/military/trireme2.jpg"/>
          <p:cNvPicPr>
            <a:picLocks noChangeAspect="1" noChangeArrowheads="1"/>
          </p:cNvPicPr>
          <p:nvPr/>
        </p:nvPicPr>
        <p:blipFill>
          <a:blip r:embed="rId2" cstate="print"/>
          <a:srcRect/>
          <a:stretch>
            <a:fillRect/>
          </a:stretch>
        </p:blipFill>
        <p:spPr bwMode="auto">
          <a:xfrm>
            <a:off x="0" y="0"/>
            <a:ext cx="9491663" cy="6858000"/>
          </a:xfrm>
          <a:prstGeom prst="rect">
            <a:avLst/>
          </a:prstGeom>
          <a:noFill/>
          <a:ln w="9525">
            <a:noFill/>
            <a:miter lim="800000"/>
            <a:headEnd/>
            <a:tailEnd/>
          </a:ln>
        </p:spPr>
      </p:pic>
    </p:spTree>
    <p:extLst>
      <p:ext uri="{BB962C8B-B14F-4D97-AF65-F5344CB8AC3E}">
        <p14:creationId xmlns:p14="http://schemas.microsoft.com/office/powerpoint/2010/main" val="1814543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lahanas.de/Greeks/war/images/Triires5.jpg"/>
          <p:cNvPicPr>
            <a:picLocks noChangeAspect="1" noChangeArrowheads="1"/>
          </p:cNvPicPr>
          <p:nvPr/>
        </p:nvPicPr>
        <p:blipFill>
          <a:blip r:embed="rId2" cstate="print"/>
          <a:srcRect/>
          <a:stretch>
            <a:fillRect/>
          </a:stretch>
        </p:blipFill>
        <p:spPr bwMode="auto">
          <a:xfrm>
            <a:off x="152400" y="533400"/>
            <a:ext cx="8686800" cy="5715000"/>
          </a:xfrm>
          <a:prstGeom prst="rect">
            <a:avLst/>
          </a:prstGeom>
          <a:noFill/>
          <a:ln w="9525">
            <a:noFill/>
            <a:miter lim="800000"/>
            <a:headEnd/>
            <a:tailEnd/>
          </a:ln>
        </p:spPr>
      </p:pic>
    </p:spTree>
    <p:extLst>
      <p:ext uri="{BB962C8B-B14F-4D97-AF65-F5344CB8AC3E}">
        <p14:creationId xmlns:p14="http://schemas.microsoft.com/office/powerpoint/2010/main" val="1795837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228600"/>
            <a:ext cx="8761905" cy="6028191"/>
          </a:xfrm>
          <a:prstGeom prst="rect">
            <a:avLst/>
          </a:prstGeom>
          <a:noFill/>
          <a:ln w="9525">
            <a:noFill/>
            <a:miter lim="800000"/>
            <a:headEnd/>
            <a:tailEnd/>
          </a:ln>
        </p:spPr>
      </p:pic>
    </p:spTree>
    <p:extLst>
      <p:ext uri="{BB962C8B-B14F-4D97-AF65-F5344CB8AC3E}">
        <p14:creationId xmlns:p14="http://schemas.microsoft.com/office/powerpoint/2010/main" val="1532839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about.com/d/ancienthistory/1/0/X/M/2/HerodotusWorl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9240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5791200"/>
            <a:ext cx="7096686" cy="369332"/>
          </a:xfrm>
          <a:prstGeom prst="rect">
            <a:avLst/>
          </a:prstGeom>
          <a:noFill/>
        </p:spPr>
        <p:txBody>
          <a:bodyPr wrap="none" rtlCol="0">
            <a:spAutoFit/>
          </a:bodyPr>
          <a:lstStyle/>
          <a:p>
            <a:r>
              <a:rPr lang="en-US" dirty="0" smtClean="0"/>
              <a:t>Why would an empire like Persia want to conquer a place like </a:t>
            </a:r>
            <a:r>
              <a:rPr lang="en-US" dirty="0"/>
              <a:t>G</a:t>
            </a:r>
            <a:r>
              <a:rPr lang="en-US" dirty="0" smtClean="0"/>
              <a:t>reece?</a:t>
            </a:r>
            <a:endParaRPr lang="en-US" dirty="0"/>
          </a:p>
        </p:txBody>
      </p:sp>
    </p:spTree>
    <p:extLst>
      <p:ext uri="{BB962C8B-B14F-4D97-AF65-F5344CB8AC3E}">
        <p14:creationId xmlns:p14="http://schemas.microsoft.com/office/powerpoint/2010/main" val="3383984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Aeschylus (525 BCE-456 BCE)</a:t>
            </a:r>
            <a:endParaRPr lang="en-US" dirty="0"/>
          </a:p>
        </p:txBody>
      </p:sp>
      <p:sp>
        <p:nvSpPr>
          <p:cNvPr id="4" name="Text Placeholder 3"/>
          <p:cNvSpPr>
            <a:spLocks noGrp="1"/>
          </p:cNvSpPr>
          <p:nvPr>
            <p:ph sz="quarter" idx="1"/>
          </p:nvPr>
        </p:nvSpPr>
        <p:spPr/>
        <p:txBody>
          <a:bodyPr/>
          <a:lstStyle/>
          <a:p>
            <a:r>
              <a:rPr lang="en-US" dirty="0" smtClean="0"/>
              <a:t>Soldier &amp; playwright</a:t>
            </a:r>
          </a:p>
          <a:p>
            <a:r>
              <a:rPr lang="en-US" dirty="0" smtClean="0"/>
              <a:t>Fought in Battle of Marathon &amp; Battle of Plataea </a:t>
            </a:r>
          </a:p>
          <a:p>
            <a:endParaRPr lang="en-US" dirty="0" smtClean="0"/>
          </a:p>
          <a:p>
            <a:r>
              <a:rPr lang="en-US" i="1" dirty="0" smtClean="0"/>
              <a:t>The Persians</a:t>
            </a:r>
          </a:p>
          <a:p>
            <a:pPr lvl="1"/>
            <a:r>
              <a:rPr lang="en-US" dirty="0" smtClean="0"/>
              <a:t>Loss of war blamed on </a:t>
            </a:r>
            <a:r>
              <a:rPr lang="en-US" i="1" dirty="0" smtClean="0"/>
              <a:t>hubris</a:t>
            </a:r>
          </a:p>
          <a:p>
            <a:pPr lvl="1"/>
            <a:r>
              <a:rPr lang="en-US" dirty="0" smtClean="0"/>
              <a:t>Building a bridge across the Hellespont had angered the gods</a:t>
            </a:r>
            <a:endParaRPr lang="en-US" dirty="0"/>
          </a:p>
        </p:txBody>
      </p:sp>
    </p:spTree>
    <p:extLst>
      <p:ext uri="{BB962C8B-B14F-4D97-AF65-F5344CB8AC3E}">
        <p14:creationId xmlns:p14="http://schemas.microsoft.com/office/powerpoint/2010/main" val="359666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le:Athen Dionysos-Theate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99049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hern\RM218\History Alive\Ancient World\Transparencies\Unit 5 Ancient Greece\28 Fighting the Persian Wars\Transparency 2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22579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Plataea</a:t>
            </a:r>
            <a:endParaRPr lang="en-US" dirty="0"/>
          </a:p>
        </p:txBody>
      </p:sp>
      <p:sp>
        <p:nvSpPr>
          <p:cNvPr id="3" name="Content Placeholder 2"/>
          <p:cNvSpPr>
            <a:spLocks noGrp="1"/>
          </p:cNvSpPr>
          <p:nvPr>
            <p:ph sz="quarter" idx="1"/>
          </p:nvPr>
        </p:nvSpPr>
        <p:spPr/>
        <p:txBody>
          <a:bodyPr/>
          <a:lstStyle/>
          <a:p>
            <a:r>
              <a:rPr lang="en-US" dirty="0" smtClean="0"/>
              <a:t>August 479 BCE</a:t>
            </a:r>
          </a:p>
          <a:p>
            <a:r>
              <a:rPr lang="en-US" dirty="0" smtClean="0"/>
              <a:t>Battle lasted for nearly 2 weeks</a:t>
            </a:r>
          </a:p>
          <a:p>
            <a:r>
              <a:rPr lang="en-US" dirty="0" smtClean="0"/>
              <a:t>Some Greek city-states, most notably Thebes, had actually gone onto the Persian side by now</a:t>
            </a:r>
          </a:p>
          <a:p>
            <a:r>
              <a:rPr lang="en-US" dirty="0" smtClean="0"/>
              <a:t>Spartans (about 5,000) led fighting</a:t>
            </a:r>
          </a:p>
          <a:p>
            <a:r>
              <a:rPr lang="en-US" dirty="0" smtClean="0"/>
              <a:t>Total of about 80,000 Greek troops</a:t>
            </a:r>
          </a:p>
          <a:p>
            <a:r>
              <a:rPr lang="en-US" dirty="0" smtClean="0"/>
              <a:t>Herodotus said there were 300,000 Persian troops there- this is doubtful, and the number was more likely somewhere between 70,000-120,000</a:t>
            </a:r>
            <a:endParaRPr lang="en-US" dirty="0"/>
          </a:p>
        </p:txBody>
      </p:sp>
    </p:spTree>
    <p:extLst>
      <p:ext uri="{BB962C8B-B14F-4D97-AF65-F5344CB8AC3E}">
        <p14:creationId xmlns:p14="http://schemas.microsoft.com/office/powerpoint/2010/main" val="3284082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Battle of Plataea- 479 BCE</a:t>
            </a:r>
          </a:p>
        </p:txBody>
      </p:sp>
      <p:sp>
        <p:nvSpPr>
          <p:cNvPr id="15363" name="Content Placeholder 2"/>
          <p:cNvSpPr>
            <a:spLocks noGrp="1"/>
          </p:cNvSpPr>
          <p:nvPr>
            <p:ph sz="quarter" idx="1"/>
          </p:nvPr>
        </p:nvSpPr>
        <p:spPr/>
        <p:txBody>
          <a:bodyPr/>
          <a:lstStyle/>
          <a:p>
            <a:r>
              <a:rPr lang="en-US" dirty="0" smtClean="0"/>
              <a:t>Persians led by Xerxes’ brother-in-law, </a:t>
            </a:r>
            <a:r>
              <a:rPr lang="en-US" dirty="0" err="1" smtClean="0"/>
              <a:t>Mardonius</a:t>
            </a:r>
            <a:r>
              <a:rPr lang="en-US" dirty="0" smtClean="0"/>
              <a:t> (killed in battle)</a:t>
            </a:r>
          </a:p>
          <a:p>
            <a:endParaRPr lang="en-US" dirty="0" smtClean="0"/>
          </a:p>
          <a:p>
            <a:r>
              <a:rPr lang="en-US" dirty="0" smtClean="0"/>
              <a:t>80,000 Greeks, including Spartans and Athenians, destroyed what was left of the Persian army</a:t>
            </a:r>
          </a:p>
          <a:p>
            <a:endParaRPr lang="en-US" dirty="0" smtClean="0"/>
          </a:p>
          <a:p>
            <a:endParaRPr lang="en-US" dirty="0" smtClean="0"/>
          </a:p>
        </p:txBody>
      </p:sp>
    </p:spTree>
    <p:extLst>
      <p:ext uri="{BB962C8B-B14F-4D97-AF65-F5344CB8AC3E}">
        <p14:creationId xmlns:p14="http://schemas.microsoft.com/office/powerpoint/2010/main" val="4266087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Ahern\RM218\History Alive\Ancient World\Transparencies\Unit 5 Ancient Greece\28 Fighting the Persian Wars\Transparency 2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963"/>
            <a:ext cx="91440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470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the Greco-Persian Wars</a:t>
            </a:r>
            <a:endParaRPr lang="en-US" dirty="0"/>
          </a:p>
        </p:txBody>
      </p:sp>
      <p:sp>
        <p:nvSpPr>
          <p:cNvPr id="3" name="Content Placeholder 2"/>
          <p:cNvSpPr>
            <a:spLocks noGrp="1"/>
          </p:cNvSpPr>
          <p:nvPr>
            <p:ph sz="quarter" idx="1"/>
          </p:nvPr>
        </p:nvSpPr>
        <p:spPr/>
        <p:txBody>
          <a:bodyPr/>
          <a:lstStyle/>
          <a:p>
            <a:r>
              <a:rPr lang="en-US" dirty="0" smtClean="0"/>
              <a:t>Independence of Greek City States is preserved</a:t>
            </a:r>
          </a:p>
          <a:p>
            <a:r>
              <a:rPr lang="en-US" dirty="0" smtClean="0"/>
              <a:t>Persians do not take over Europe</a:t>
            </a:r>
            <a:endParaRPr lang="en-US" dirty="0"/>
          </a:p>
        </p:txBody>
      </p:sp>
    </p:spTree>
    <p:extLst>
      <p:ext uri="{BB962C8B-B14F-4D97-AF65-F5344CB8AC3E}">
        <p14:creationId xmlns:p14="http://schemas.microsoft.com/office/powerpoint/2010/main" val="4149700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1"/>
            <a:ext cx="7924800" cy="6001643"/>
          </a:xfrm>
          <a:prstGeom prst="rect">
            <a:avLst/>
          </a:prstGeom>
        </p:spPr>
        <p:txBody>
          <a:bodyPr wrap="square">
            <a:spAutoFit/>
          </a:bodyPr>
          <a:lstStyle/>
          <a:p>
            <a:r>
              <a:rPr lang="en-US" sz="3200" dirty="0"/>
              <a:t>Describe </a:t>
            </a:r>
            <a:r>
              <a:rPr lang="en-US" sz="3200" b="1" dirty="0"/>
              <a:t>1</a:t>
            </a:r>
            <a:r>
              <a:rPr lang="en-US" sz="3200" dirty="0"/>
              <a:t> of the </a:t>
            </a:r>
            <a:r>
              <a:rPr lang="en-US" sz="3200" b="1" dirty="0"/>
              <a:t>4</a:t>
            </a:r>
            <a:r>
              <a:rPr lang="en-US" sz="3200" dirty="0"/>
              <a:t> major battles of the Greco-Persian Wars.  Include the </a:t>
            </a:r>
            <a:r>
              <a:rPr lang="en-US" sz="3200" b="1" dirty="0"/>
              <a:t>location</a:t>
            </a:r>
            <a:r>
              <a:rPr lang="en-US" sz="3200" dirty="0"/>
              <a:t> of the battle, </a:t>
            </a:r>
            <a:r>
              <a:rPr lang="en-US" sz="3200" b="1" dirty="0"/>
              <a:t>when</a:t>
            </a:r>
            <a:r>
              <a:rPr lang="en-US" sz="3200" dirty="0"/>
              <a:t> the battle occurred, </a:t>
            </a:r>
            <a:r>
              <a:rPr lang="en-US" sz="3200" b="1" dirty="0"/>
              <a:t>who</a:t>
            </a:r>
            <a:r>
              <a:rPr lang="en-US" sz="3200" dirty="0"/>
              <a:t> fought at each battle, any significant </a:t>
            </a:r>
            <a:r>
              <a:rPr lang="en-US" sz="3200" b="1" dirty="0"/>
              <a:t>historical figures</a:t>
            </a:r>
            <a:r>
              <a:rPr lang="en-US" sz="3200" dirty="0"/>
              <a:t> present, and what </a:t>
            </a:r>
            <a:r>
              <a:rPr lang="en-US" sz="3200" b="1" dirty="0"/>
              <a:t>happened </a:t>
            </a:r>
            <a:r>
              <a:rPr lang="en-US" sz="3200" dirty="0"/>
              <a:t>there. Also, please </a:t>
            </a:r>
            <a:r>
              <a:rPr lang="en-US" sz="3200" b="1" dirty="0"/>
              <a:t>describe</a:t>
            </a:r>
            <a:r>
              <a:rPr lang="en-US" sz="3200" dirty="0"/>
              <a:t> why the outcome of this battle was </a:t>
            </a:r>
            <a:r>
              <a:rPr lang="en-US" sz="3200" b="1" dirty="0"/>
              <a:t>significant</a:t>
            </a:r>
            <a:r>
              <a:rPr lang="en-US" sz="3200" dirty="0"/>
              <a:t>. Your responses should be </a:t>
            </a:r>
            <a:r>
              <a:rPr lang="en-US" sz="3200" b="1" dirty="0"/>
              <a:t>at least 7</a:t>
            </a:r>
            <a:r>
              <a:rPr lang="en-US" sz="3200" dirty="0"/>
              <a:t> sentences in length.  </a:t>
            </a:r>
            <a:r>
              <a:rPr lang="en-US" sz="3200" dirty="0" smtClean="0"/>
              <a:t>Also provide an “independent insight” at the end that shows you understand the significance of that battle to democracy or western civilization. </a:t>
            </a:r>
            <a:endParaRPr lang="en-US" sz="3200" dirty="0"/>
          </a:p>
        </p:txBody>
      </p:sp>
    </p:spTree>
    <p:extLst>
      <p:ext uri="{BB962C8B-B14F-4D97-AF65-F5344CB8AC3E}">
        <p14:creationId xmlns:p14="http://schemas.microsoft.com/office/powerpoint/2010/main" val="1364774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Format</a:t>
            </a:r>
            <a:endParaRPr lang="en-US" dirty="0"/>
          </a:p>
        </p:txBody>
      </p:sp>
      <p:sp>
        <p:nvSpPr>
          <p:cNvPr id="5" name="TextBox 4"/>
          <p:cNvSpPr txBox="1"/>
          <p:nvPr/>
        </p:nvSpPr>
        <p:spPr>
          <a:xfrm>
            <a:off x="533400" y="2209800"/>
            <a:ext cx="7848600" cy="3539430"/>
          </a:xfrm>
          <a:prstGeom prst="rect">
            <a:avLst/>
          </a:prstGeom>
          <a:noFill/>
        </p:spPr>
        <p:txBody>
          <a:bodyPr wrap="square" rtlCol="0">
            <a:spAutoFit/>
          </a:bodyPr>
          <a:lstStyle/>
          <a:p>
            <a:r>
              <a:rPr lang="en-US" sz="2800" dirty="0" smtClean="0"/>
              <a:t>Part I. Multiple Choice (25 Questions x 3 pts.)= 75 Points</a:t>
            </a:r>
          </a:p>
          <a:p>
            <a:endParaRPr lang="en-US" sz="2800" dirty="0"/>
          </a:p>
          <a:p>
            <a:r>
              <a:rPr lang="en-US" sz="2800" dirty="0" smtClean="0"/>
              <a:t>Part II. Open Response (1 Question x 25 pts.)= 25 Points</a:t>
            </a:r>
          </a:p>
          <a:p>
            <a:endParaRPr lang="en-US" sz="2800" dirty="0"/>
          </a:p>
          <a:p>
            <a:endParaRPr lang="en-US" sz="2800" dirty="0" smtClean="0"/>
          </a:p>
          <a:p>
            <a:r>
              <a:rPr lang="en-US" sz="2800" dirty="0"/>
              <a:t>	</a:t>
            </a:r>
            <a:r>
              <a:rPr lang="en-US" sz="2800" dirty="0" smtClean="0"/>
              <a:t>			Test Total- 100 Points</a:t>
            </a:r>
            <a:endParaRPr lang="en-US" sz="2800" dirty="0"/>
          </a:p>
        </p:txBody>
      </p:sp>
    </p:spTree>
    <p:extLst>
      <p:ext uri="{BB962C8B-B14F-4D97-AF65-F5344CB8AC3E}">
        <p14:creationId xmlns:p14="http://schemas.microsoft.com/office/powerpoint/2010/main" val="2316762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19200"/>
            <a:ext cx="7467600" cy="4247317"/>
          </a:xfrm>
          <a:prstGeom prst="rect">
            <a:avLst/>
          </a:prstGeom>
          <a:noFill/>
        </p:spPr>
        <p:txBody>
          <a:bodyPr wrap="square" rtlCol="0">
            <a:spAutoFit/>
          </a:bodyPr>
          <a:lstStyle/>
          <a:p>
            <a:r>
              <a:rPr lang="en-US" sz="5400" dirty="0" smtClean="0"/>
              <a:t>The Following images are from the film 300 about the battle of Thermopylae during the Greco-Persian Wars</a:t>
            </a:r>
            <a:r>
              <a:rPr lang="en-US" sz="5400" b="1" i="1" dirty="0" smtClean="0"/>
              <a:t>.</a:t>
            </a:r>
            <a:endParaRPr lang="en-US" sz="5400" b="1" i="1" dirty="0"/>
          </a:p>
        </p:txBody>
      </p:sp>
    </p:spTree>
    <p:extLst>
      <p:ext uri="{BB962C8B-B14F-4D97-AF65-F5344CB8AC3E}">
        <p14:creationId xmlns:p14="http://schemas.microsoft.com/office/powerpoint/2010/main" val="113918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Image result for Three images in the film 300 of persian greek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3124200" cy="4572000"/>
          </a:xfrm>
          <a:prstGeom prst="rect">
            <a:avLst/>
          </a:prstGeom>
          <a:noFill/>
          <a:ln>
            <a:noFill/>
          </a:ln>
        </p:spPr>
      </p:pic>
      <p:pic>
        <p:nvPicPr>
          <p:cNvPr id="3" name="irc_mi" descr="Image result for Three images in the film 300 of persian greek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04800"/>
            <a:ext cx="4763135" cy="2226310"/>
          </a:xfrm>
          <a:prstGeom prst="rect">
            <a:avLst/>
          </a:prstGeom>
          <a:noFill/>
          <a:ln>
            <a:noFill/>
          </a:ln>
        </p:spPr>
      </p:pic>
      <p:pic>
        <p:nvPicPr>
          <p:cNvPr id="4" name="irc_mi" descr="Image result for Three images in the film 300 of persian greeks">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719277"/>
            <a:ext cx="2729866" cy="4038600"/>
          </a:xfrm>
          <a:prstGeom prst="rect">
            <a:avLst/>
          </a:prstGeom>
          <a:noFill/>
          <a:ln>
            <a:noFill/>
          </a:ln>
        </p:spPr>
      </p:pic>
      <p:sp>
        <p:nvSpPr>
          <p:cNvPr id="5" name="TextBox 4"/>
          <p:cNvSpPr txBox="1"/>
          <p:nvPr/>
        </p:nvSpPr>
        <p:spPr>
          <a:xfrm>
            <a:off x="3352800" y="2719277"/>
            <a:ext cx="2590800" cy="3148123"/>
          </a:xfrm>
          <a:prstGeom prst="rect">
            <a:avLst/>
          </a:prstGeom>
          <a:noFill/>
        </p:spPr>
        <p:txBody>
          <a:bodyPr wrap="square" rtlCol="0">
            <a:spAutoFit/>
          </a:bodyPr>
          <a:lstStyle/>
          <a:p>
            <a:r>
              <a:rPr lang="en-US" sz="2000" dirty="0" smtClean="0"/>
              <a:t>Write down words or phrases that come to mind when you look at these images.  Do the images reveal differences in how Greeks and Persians are portrayed in the film?  Why do you think that is so?</a:t>
            </a:r>
            <a:endParaRPr lang="en-US" sz="2000" dirty="0"/>
          </a:p>
        </p:txBody>
      </p:sp>
    </p:spTree>
    <p:extLst>
      <p:ext uri="{BB962C8B-B14F-4D97-AF65-F5344CB8AC3E}">
        <p14:creationId xmlns:p14="http://schemas.microsoft.com/office/powerpoint/2010/main" val="184303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484-425 BCE</a:t>
            </a:r>
          </a:p>
          <a:p>
            <a:pPr marL="45720" indent="0">
              <a:buNone/>
            </a:pPr>
            <a:endParaRPr lang="en-US" dirty="0"/>
          </a:p>
          <a:p>
            <a:r>
              <a:rPr lang="en-US" dirty="0" smtClean="0"/>
              <a:t>“Father of History”</a:t>
            </a:r>
          </a:p>
          <a:p>
            <a:pPr marL="45720" indent="0">
              <a:buNone/>
            </a:pPr>
            <a:endParaRPr lang="en-US" dirty="0"/>
          </a:p>
          <a:p>
            <a:r>
              <a:rPr lang="en-US" dirty="0" smtClean="0"/>
              <a:t>Born in </a:t>
            </a:r>
            <a:r>
              <a:rPr lang="en-US" dirty="0" err="1" smtClean="0"/>
              <a:t>Halicarnnasus</a:t>
            </a:r>
            <a:r>
              <a:rPr lang="en-US" dirty="0" smtClean="0"/>
              <a:t> (</a:t>
            </a:r>
            <a:r>
              <a:rPr lang="en-US" dirty="0" err="1" smtClean="0"/>
              <a:t>presnt</a:t>
            </a:r>
            <a:r>
              <a:rPr lang="en-US" dirty="0" smtClean="0"/>
              <a:t>-day Turkey)</a:t>
            </a:r>
          </a:p>
          <a:p>
            <a:endParaRPr lang="en-US" dirty="0"/>
          </a:p>
          <a:p>
            <a:r>
              <a:rPr lang="en-US" dirty="0" smtClean="0"/>
              <a:t>“The Histories”, </a:t>
            </a:r>
            <a:r>
              <a:rPr lang="en-US" dirty="0"/>
              <a:t>comprehensive book about the Greco-Persian Wars</a:t>
            </a:r>
          </a:p>
          <a:p>
            <a:pPr marL="45720" indent="0">
              <a:buNone/>
            </a:pPr>
            <a:endParaRPr lang="en-US" dirty="0"/>
          </a:p>
          <a:p>
            <a:r>
              <a:rPr lang="en-US" dirty="0" smtClean="0"/>
              <a:t>Pro-Greek</a:t>
            </a:r>
          </a:p>
          <a:p>
            <a:endParaRPr lang="en-US" dirty="0"/>
          </a:p>
          <a:p>
            <a:r>
              <a:rPr lang="en-US" dirty="0"/>
              <a:t>Focused on the WHY of </a:t>
            </a:r>
            <a:r>
              <a:rPr lang="en-US" dirty="0" smtClean="0"/>
              <a:t>history</a:t>
            </a:r>
          </a:p>
          <a:p>
            <a:endParaRPr lang="en-US" dirty="0"/>
          </a:p>
          <a:p>
            <a:r>
              <a:rPr lang="en-US" dirty="0"/>
              <a:t>Included gossip, myth, and exaggeration in his accounts</a:t>
            </a:r>
          </a:p>
          <a:p>
            <a:endParaRPr lang="en-US" dirty="0"/>
          </a:p>
        </p:txBody>
      </p:sp>
      <p:sp>
        <p:nvSpPr>
          <p:cNvPr id="3" name="Title 2"/>
          <p:cNvSpPr>
            <a:spLocks noGrp="1"/>
          </p:cNvSpPr>
          <p:nvPr>
            <p:ph type="title"/>
          </p:nvPr>
        </p:nvSpPr>
        <p:spPr/>
        <p:txBody>
          <a:bodyPr/>
          <a:lstStyle/>
          <a:p>
            <a:r>
              <a:rPr lang="en-US" dirty="0" smtClean="0"/>
              <a:t>Herodotus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81200"/>
            <a:ext cx="21431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0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Herodotus</a:t>
            </a:r>
            <a:endParaRPr lang="en-US" dirty="0"/>
          </a:p>
        </p:txBody>
      </p:sp>
      <p:sp>
        <p:nvSpPr>
          <p:cNvPr id="5" name="Content Placeholder 4"/>
          <p:cNvSpPr>
            <a:spLocks noGrp="1"/>
          </p:cNvSpPr>
          <p:nvPr>
            <p:ph sz="quarter" idx="1"/>
          </p:nvPr>
        </p:nvSpPr>
        <p:spPr/>
        <p:txBody>
          <a:bodyPr/>
          <a:lstStyle/>
          <a:p>
            <a:r>
              <a:rPr lang="en-US" dirty="0" smtClean="0"/>
              <a:t>"No one is so foolish as to prefer war to peace: in peace children bury their fathers, while in war fathers bury their children."</a:t>
            </a:r>
            <a:endParaRPr lang="en-US" dirty="0"/>
          </a:p>
        </p:txBody>
      </p:sp>
      <p:pic>
        <p:nvPicPr>
          <p:cNvPr id="7" name="Content Placeholder 6" descr="herodotus.jpg"/>
          <p:cNvPicPr>
            <a:picLocks noGrp="1" noChangeAspect="1"/>
          </p:cNvPicPr>
          <p:nvPr>
            <p:ph sz="quarter" idx="2"/>
          </p:nvPr>
        </p:nvPicPr>
        <p:blipFill>
          <a:blip r:embed="rId2" cstate="print"/>
          <a:stretch>
            <a:fillRect/>
          </a:stretch>
        </p:blipFill>
        <p:spPr>
          <a:xfrm>
            <a:off x="5385429" y="1447800"/>
            <a:ext cx="2846717" cy="4572000"/>
          </a:xfrm>
        </p:spPr>
      </p:pic>
    </p:spTree>
    <p:extLst>
      <p:ext uri="{BB962C8B-B14F-4D97-AF65-F5344CB8AC3E}">
        <p14:creationId xmlns:p14="http://schemas.microsoft.com/office/powerpoint/2010/main" val="2625771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1"/>
            <a:ext cx="6324600" cy="5570756"/>
          </a:xfrm>
          <a:prstGeom prst="rect">
            <a:avLst/>
          </a:prstGeom>
        </p:spPr>
        <p:txBody>
          <a:bodyPr wrap="square">
            <a:spAutoFit/>
          </a:bodyPr>
          <a:lstStyle/>
          <a:p>
            <a:r>
              <a:rPr lang="en-US" sz="3200" dirty="0" smtClean="0">
                <a:latin typeface="Calibri" pitchFamily="34" charset="0"/>
              </a:rPr>
              <a:t>“</a:t>
            </a:r>
            <a:r>
              <a:rPr lang="en-US" sz="3200" dirty="0" err="1" smtClean="0">
                <a:latin typeface="Calibri" pitchFamily="34" charset="0"/>
              </a:rPr>
              <a:t>Historia</a:t>
            </a:r>
            <a:r>
              <a:rPr lang="en-US" sz="3200" dirty="0" smtClean="0">
                <a:latin typeface="Calibri" pitchFamily="34" charset="0"/>
              </a:rPr>
              <a:t> (Inquiry); so that the actions of people will not fade with time.”</a:t>
            </a:r>
          </a:p>
          <a:p>
            <a:endParaRPr lang="en-US" sz="3200" dirty="0" smtClean="0">
              <a:latin typeface="Calibri" pitchFamily="34" charset="0"/>
            </a:endParaRPr>
          </a:p>
          <a:p>
            <a:endParaRPr lang="en-US" sz="3200" dirty="0" smtClean="0">
              <a:latin typeface="Calibri" pitchFamily="34" charset="0"/>
            </a:endParaRPr>
          </a:p>
          <a:p>
            <a:r>
              <a:rPr lang="en-US" sz="3200" dirty="0" smtClean="0">
                <a:latin typeface="Calibri" pitchFamily="34" charset="0"/>
              </a:rPr>
              <a:t>“If a man insisted always on being serious, and never allowed himself a bit of fun and relaxation, he would go mad or become unstable without knowing it.”</a:t>
            </a:r>
          </a:p>
          <a:p>
            <a:endParaRPr lang="en-US" dirty="0" smtClean="0"/>
          </a:p>
          <a:p>
            <a:endParaRPr lang="en-US" dirty="0"/>
          </a:p>
        </p:txBody>
      </p:sp>
    </p:spTree>
    <p:extLst>
      <p:ext uri="{BB962C8B-B14F-4D97-AF65-F5344CB8AC3E}">
        <p14:creationId xmlns:p14="http://schemas.microsoft.com/office/powerpoint/2010/main" val="410776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Persians </a:t>
            </a:r>
            <a:r>
              <a:rPr lang="en-US" dirty="0" smtClean="0"/>
              <a:t/>
            </a:r>
            <a:br>
              <a:rPr lang="en-US" dirty="0" smtClean="0"/>
            </a:br>
            <a:r>
              <a:rPr lang="en-US" dirty="0" smtClean="0"/>
              <a:t>Directions</a:t>
            </a:r>
            <a:endParaRPr lang="en-US" dirty="0"/>
          </a:p>
        </p:txBody>
      </p:sp>
      <p:sp>
        <p:nvSpPr>
          <p:cNvPr id="3" name="TextBox 2"/>
          <p:cNvSpPr txBox="1"/>
          <p:nvPr/>
        </p:nvSpPr>
        <p:spPr>
          <a:xfrm>
            <a:off x="457200" y="1828800"/>
            <a:ext cx="8229600" cy="4524315"/>
          </a:xfrm>
          <a:prstGeom prst="rect">
            <a:avLst/>
          </a:prstGeom>
          <a:noFill/>
        </p:spPr>
        <p:txBody>
          <a:bodyPr wrap="square" rtlCol="0">
            <a:spAutoFit/>
          </a:bodyPr>
          <a:lstStyle/>
          <a:p>
            <a:pPr marL="257175" indent="-257175">
              <a:buAutoNum type="arabicPeriod"/>
            </a:pPr>
            <a:r>
              <a:rPr lang="en-US" sz="2400" dirty="0"/>
              <a:t>Number paragraphs 1-8</a:t>
            </a:r>
          </a:p>
          <a:p>
            <a:pPr marL="257175" indent="-257175">
              <a:buAutoNum type="arabicPeriod"/>
            </a:pPr>
            <a:r>
              <a:rPr lang="en-US" sz="2400" dirty="0"/>
              <a:t>Read your assigned paragraph silently</a:t>
            </a:r>
          </a:p>
          <a:p>
            <a:pPr marL="257175" indent="-257175">
              <a:buAutoNum type="arabicPeriod"/>
            </a:pPr>
            <a:r>
              <a:rPr lang="en-US" sz="2400" dirty="0"/>
              <a:t>Circle or highlight vocabulary that you don’t know. Please write words and a short definition on the paper provided. </a:t>
            </a:r>
          </a:p>
          <a:p>
            <a:pPr marL="257175" indent="-257175">
              <a:buAutoNum type="arabicPeriod"/>
            </a:pPr>
            <a:r>
              <a:rPr lang="en-US" sz="2400" dirty="0"/>
              <a:t>Discuss as a group the main idea of your paragraph.</a:t>
            </a:r>
          </a:p>
          <a:p>
            <a:pPr marL="257175" indent="-257175">
              <a:buAutoNum type="arabicPeriod"/>
            </a:pPr>
            <a:r>
              <a:rPr lang="en-US" sz="2400" dirty="0"/>
              <a:t>Write 2 sentences about what the main idea is on the other</a:t>
            </a:r>
          </a:p>
          <a:p>
            <a:r>
              <a:rPr lang="en-US" sz="2400" dirty="0"/>
              <a:t>     paper provided. Sentences cannot begin with articles </a:t>
            </a:r>
          </a:p>
          <a:p>
            <a:r>
              <a:rPr lang="en-US" sz="2400" dirty="0"/>
              <a:t>     (a, an, the) or pronouns (it, he, she, they, etc.)</a:t>
            </a:r>
          </a:p>
          <a:p>
            <a:pPr marL="257175" indent="-257175">
              <a:buAutoNum type="arabicPeriod" startAt="6"/>
            </a:pPr>
            <a:r>
              <a:rPr lang="en-US" sz="2400" dirty="0"/>
              <a:t>Pick 1 student in each group to present sentences. </a:t>
            </a:r>
          </a:p>
          <a:p>
            <a:pPr marL="257175" indent="-257175">
              <a:buAutoNum type="arabicPeriod" startAt="6"/>
            </a:pPr>
            <a:r>
              <a:rPr lang="en-US" sz="2400" dirty="0"/>
              <a:t>Another student will present vocabulary. </a:t>
            </a:r>
            <a:r>
              <a:rPr lang="en-US" sz="2400" b="1" dirty="0"/>
              <a:t>Students in their seats should write definition of words in margins of reading (p. 5-6) while they are being presented.  </a:t>
            </a:r>
          </a:p>
        </p:txBody>
      </p:sp>
    </p:spTree>
    <p:extLst>
      <p:ext uri="{BB962C8B-B14F-4D97-AF65-F5344CB8AC3E}">
        <p14:creationId xmlns:p14="http://schemas.microsoft.com/office/powerpoint/2010/main" val="362213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18911</TotalTime>
  <Words>719</Words>
  <Application>Microsoft Office PowerPoint</Application>
  <PresentationFormat>On-screen Show (4:3)</PresentationFormat>
  <Paragraphs>88</Paragraphs>
  <Slides>38</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Franklin Gothic Medium</vt:lpstr>
      <vt:lpstr>Wingdings</vt:lpstr>
      <vt:lpstr>Wingdings 2</vt:lpstr>
      <vt:lpstr>Grid</vt:lpstr>
      <vt:lpstr>Greco-Persian Wars</vt:lpstr>
      <vt:lpstr>PowerPoint Presentation</vt:lpstr>
      <vt:lpstr>PowerPoint Presentation</vt:lpstr>
      <vt:lpstr>PowerPoint Presentation</vt:lpstr>
      <vt:lpstr>PowerPoint Presentation</vt:lpstr>
      <vt:lpstr>Herodotus</vt:lpstr>
      <vt:lpstr>Herodotus</vt:lpstr>
      <vt:lpstr>PowerPoint Presentation</vt:lpstr>
      <vt:lpstr>The Persians  Directions</vt:lpstr>
      <vt:lpstr>PowerPoint Presentation</vt:lpstr>
      <vt:lpstr>PowerPoint Presentation</vt:lpstr>
      <vt:lpstr>Historical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Triremes</vt:lpstr>
      <vt:lpstr>PowerPoint Presentation</vt:lpstr>
      <vt:lpstr>PowerPoint Presentation</vt:lpstr>
      <vt:lpstr>PowerPoint Presentation</vt:lpstr>
      <vt:lpstr>Aeschylus (525 BCE-456 BCE)</vt:lpstr>
      <vt:lpstr>PowerPoint Presentation</vt:lpstr>
      <vt:lpstr>PowerPoint Presentation</vt:lpstr>
      <vt:lpstr>Battle of Plataea</vt:lpstr>
      <vt:lpstr>Battle of Plataea- 479 BCE</vt:lpstr>
      <vt:lpstr>PowerPoint Presentation</vt:lpstr>
      <vt:lpstr>Outcomes of the Greco-Persian Wars</vt:lpstr>
      <vt:lpstr>PowerPoint Presentation</vt:lpstr>
      <vt:lpstr>Test Format</vt:lpstr>
    </vt:vector>
  </TitlesOfParts>
  <Company>Foxborough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Clough</dc:creator>
  <cp:lastModifiedBy>Steve Masciarelli</cp:lastModifiedBy>
  <cp:revision>54</cp:revision>
  <cp:lastPrinted>2016-04-11T12:46:37Z</cp:lastPrinted>
  <dcterms:created xsi:type="dcterms:W3CDTF">2015-03-16T19:09:57Z</dcterms:created>
  <dcterms:modified xsi:type="dcterms:W3CDTF">2019-04-02T19:35:27Z</dcterms:modified>
</cp:coreProperties>
</file>